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3"/>
  </p:notesMasterIdLst>
  <p:handoutMasterIdLst>
    <p:handoutMasterId r:id="rId14"/>
  </p:handoutMasterIdLst>
  <p:sldIdLst>
    <p:sldId id="256" r:id="rId2"/>
    <p:sldId id="257" r:id="rId3"/>
    <p:sldId id="261" r:id="rId4"/>
    <p:sldId id="258" r:id="rId5"/>
    <p:sldId id="260" r:id="rId6"/>
    <p:sldId id="262" r:id="rId7"/>
    <p:sldId id="264" r:id="rId8"/>
    <p:sldId id="267" r:id="rId9"/>
    <p:sldId id="263" r:id="rId10"/>
    <p:sldId id="266" r:id="rId11"/>
    <p:sldId id="268"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525B82-6C9A-4CA8-ABA5-68277D2EF2BB}"/>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7E68B77F-AC20-46BA-9C2F-E53D22688ED6}"/>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3/13/2022 pm</a:t>
            </a:r>
          </a:p>
        </p:txBody>
      </p:sp>
      <p:sp>
        <p:nvSpPr>
          <p:cNvPr id="4" name="Footer Placeholder 3">
            <a:extLst>
              <a:ext uri="{FF2B5EF4-FFF2-40B4-BE49-F238E27FC236}">
                <a16:creationId xmlns:a16="http://schemas.microsoft.com/office/drawing/2014/main" id="{34EFA15E-2340-4CBA-AF1E-62D112FDB838}"/>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50F4F898-C378-4F65-989A-E68F98F3842B}"/>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95A6036F-A9D7-4F9B-95A2-56D11832F67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462385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3/13/2022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E4807248-F99F-416C-B4D4-70475FDA7A6A}" type="slidenum">
              <a:rPr lang="en-US" smtClean="0"/>
              <a:t>‹#›</a:t>
            </a:fld>
            <a:endParaRPr lang="en-US"/>
          </a:p>
        </p:txBody>
      </p:sp>
    </p:spTree>
    <p:extLst>
      <p:ext uri="{BB962C8B-B14F-4D97-AF65-F5344CB8AC3E}">
        <p14:creationId xmlns:p14="http://schemas.microsoft.com/office/powerpoint/2010/main" val="3499077533"/>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11582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428760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577F6-3114-456E-8E0D-F26FC3A11D12}"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50950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694650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577F6-3114-456E-8E0D-F26FC3A11D12}"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0874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1808587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696160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377549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270820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FADE66-17BD-4EF0-9A4C-AA021BF54B14}" type="datetimeFigureOut">
              <a:rPr lang="en-US" smtClean="0"/>
              <a:t>3/13/2022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969955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527418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FADE66-17BD-4EF0-9A4C-AA021BF54B14}" type="datetimeFigureOut">
              <a:rPr lang="en-US" smtClean="0"/>
              <a:t>3/13/2022</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409567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FADE66-17BD-4EF0-9A4C-AA021BF54B14}" type="datetimeFigureOut">
              <a:rPr lang="en-US" smtClean="0"/>
              <a:t>3/13/2022</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07152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ADE66-17BD-4EF0-9A4C-AA021BF54B14}" type="datetimeFigureOut">
              <a:rPr lang="en-US" smtClean="0"/>
              <a:t>3/13/2022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835141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285246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FADE66-17BD-4EF0-9A4C-AA021BF54B14}" type="datetimeFigureOut">
              <a:rPr lang="en-US" smtClean="0"/>
              <a:t>3/13/2022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31577F6-3114-456E-8E0D-F26FC3A11D12}" type="slidenum">
              <a:rPr lang="en-US" smtClean="0"/>
              <a:t>‹#›</a:t>
            </a:fld>
            <a:endParaRPr lang="en-US"/>
          </a:p>
        </p:txBody>
      </p:sp>
    </p:spTree>
    <p:extLst>
      <p:ext uri="{BB962C8B-B14F-4D97-AF65-F5344CB8AC3E}">
        <p14:creationId xmlns:p14="http://schemas.microsoft.com/office/powerpoint/2010/main" val="397169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5FADE66-17BD-4EF0-9A4C-AA021BF54B14}" type="datetimeFigureOut">
              <a:rPr lang="en-US" smtClean="0"/>
              <a:t>3/13/2022</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31577F6-3114-456E-8E0D-F26FC3A11D12}" type="slidenum">
              <a:rPr lang="en-US" smtClean="0"/>
              <a:t>‹#›</a:t>
            </a:fld>
            <a:endParaRPr lang="en-US"/>
          </a:p>
        </p:txBody>
      </p:sp>
    </p:spTree>
    <p:extLst>
      <p:ext uri="{BB962C8B-B14F-4D97-AF65-F5344CB8AC3E}">
        <p14:creationId xmlns:p14="http://schemas.microsoft.com/office/powerpoint/2010/main" val="241964179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64AC6-0453-4F1A-9F2D-0DAB6887C8BE}"/>
              </a:ext>
            </a:extLst>
          </p:cNvPr>
          <p:cNvSpPr>
            <a:spLocks noGrp="1"/>
          </p:cNvSpPr>
          <p:nvPr>
            <p:ph type="ctrTitle"/>
          </p:nvPr>
        </p:nvSpPr>
        <p:spPr>
          <a:xfrm>
            <a:off x="628650" y="575130"/>
            <a:ext cx="8515350" cy="1754326"/>
          </a:xfrm>
        </p:spPr>
        <p:txBody>
          <a:bodyPr>
            <a:spAutoFit/>
          </a:bodyPr>
          <a:lstStyle/>
          <a:p>
            <a:r>
              <a:rPr lang="en-US" dirty="0">
                <a:solidFill>
                  <a:schemeClr val="tx1"/>
                </a:solidFill>
              </a:rPr>
              <a:t>Funeral Sermon For Dorcas</a:t>
            </a:r>
          </a:p>
        </p:txBody>
      </p:sp>
      <p:sp>
        <p:nvSpPr>
          <p:cNvPr id="3" name="Subtitle 2">
            <a:extLst>
              <a:ext uri="{FF2B5EF4-FFF2-40B4-BE49-F238E27FC236}">
                <a16:creationId xmlns:a16="http://schemas.microsoft.com/office/drawing/2014/main" id="{B4D777B1-1083-453D-9045-A17D1BE2E3CD}"/>
              </a:ext>
            </a:extLst>
          </p:cNvPr>
          <p:cNvSpPr>
            <a:spLocks noGrp="1"/>
          </p:cNvSpPr>
          <p:nvPr>
            <p:ph type="subTitle" idx="1"/>
          </p:nvPr>
        </p:nvSpPr>
        <p:spPr>
          <a:xfrm>
            <a:off x="1676400" y="2400300"/>
            <a:ext cx="7315199" cy="4093428"/>
          </a:xfrm>
        </p:spPr>
        <p:txBody>
          <a:bodyPr>
            <a:spAutoFit/>
          </a:bodyPr>
          <a:lstStyle/>
          <a:p>
            <a:r>
              <a:rPr lang="en-US" sz="2000" b="0" u="none" strike="noStrike" baseline="0" dirty="0">
                <a:solidFill>
                  <a:schemeClr val="tx1"/>
                </a:solidFill>
              </a:rPr>
              <a:t>Acts 9:36-43, </a:t>
            </a:r>
            <a:r>
              <a:rPr lang="en-US" sz="2000" b="0" i="1" u="none" strike="noStrike" baseline="0" dirty="0">
                <a:solidFill>
                  <a:schemeClr val="tx1"/>
                </a:solidFill>
              </a:rPr>
              <a:t>“Now there was at Joppa a certain disciple named Tabitha, which by interpretation is called Dorcas :</a:t>
            </a:r>
            <a:r>
              <a:rPr lang="en-US" sz="2000" b="1" i="1" u="none" strike="noStrike" baseline="0" dirty="0">
                <a:solidFill>
                  <a:schemeClr val="tx1"/>
                </a:solidFill>
              </a:rPr>
              <a:t> this woman was full of good works and almsdeeds which she did</a:t>
            </a:r>
            <a:r>
              <a:rPr lang="en-US" sz="2000" b="0" i="1" u="none" strike="noStrike" baseline="0" dirty="0">
                <a:solidFill>
                  <a:schemeClr val="tx1"/>
                </a:solidFill>
              </a:rPr>
              <a:t>. And it came to pass in those days, that she fell sick, and died: and when they had washed her, they laid her in an upper chamber. And as Lydda was nigh unto Joppa, the disciples, hearing that Peter was there, sent two men unto him, entreating him, Delay not to come on unto us. And Peter arose and went with them. And when he was come, they brought him into the upper chamber: and </a:t>
            </a:r>
            <a:r>
              <a:rPr lang="en-US" sz="2000" b="1" i="1" u="none" strike="noStrike" baseline="0" dirty="0">
                <a:solidFill>
                  <a:schemeClr val="tx1"/>
                </a:solidFill>
              </a:rPr>
              <a:t>all the widows stood by him weeping, and showing the coats and garments which Dorcas made, while she was with them</a:t>
            </a:r>
            <a:r>
              <a:rPr lang="en-US" sz="2000" b="0" i="1" u="none" strike="noStrike" baseline="0" dirty="0">
                <a:solidFill>
                  <a:schemeClr val="tx1"/>
                </a:solidFill>
              </a:rPr>
              <a:t>.”</a:t>
            </a:r>
            <a:endParaRPr lang="en-US" sz="2000" dirty="0">
              <a:solidFill>
                <a:schemeClr val="tx1"/>
              </a:solidFill>
            </a:endParaRPr>
          </a:p>
        </p:txBody>
      </p:sp>
    </p:spTree>
    <p:extLst>
      <p:ext uri="{BB962C8B-B14F-4D97-AF65-F5344CB8AC3E}">
        <p14:creationId xmlns:p14="http://schemas.microsoft.com/office/powerpoint/2010/main" val="4231646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933743" y="1304925"/>
            <a:ext cx="8181975" cy="5365571"/>
          </a:xfrm>
        </p:spPr>
        <p:txBody>
          <a:bodyPr>
            <a:spAutoFit/>
          </a:bodyPr>
          <a:lstStyle/>
          <a:p>
            <a:pPr marL="0" indent="0">
              <a:buNone/>
            </a:pPr>
            <a:r>
              <a:rPr lang="en-US" sz="2200" b="1" i="0" u="none" strike="noStrike" baseline="0" dirty="0">
                <a:solidFill>
                  <a:schemeClr val="tx1"/>
                </a:solidFill>
              </a:rPr>
              <a:t>LESSON TO THE LIVING.</a:t>
            </a:r>
          </a:p>
          <a:p>
            <a:r>
              <a:rPr lang="en-US" sz="2200" b="1" i="0" u="none" strike="noStrike" baseline="0" dirty="0">
                <a:solidFill>
                  <a:schemeClr val="tx1"/>
                </a:solidFill>
              </a:rPr>
              <a:t>We too must </a:t>
            </a:r>
            <a:r>
              <a:rPr lang="en-US" sz="2200" b="1" dirty="0">
                <a:solidFill>
                  <a:schemeClr val="tx1"/>
                </a:solidFill>
              </a:rPr>
              <a:t>prepare. </a:t>
            </a:r>
            <a:r>
              <a:rPr lang="en-US" sz="2200" b="1" i="0" u="none" strike="noStrike" baseline="0" dirty="0">
                <a:solidFill>
                  <a:schemeClr val="tx1"/>
                </a:solidFill>
              </a:rPr>
              <a:t>Hebrews 9:27.</a:t>
            </a:r>
          </a:p>
          <a:p>
            <a:pPr lvl="1">
              <a:buFont typeface="Arial" panose="020B0604020202020204" pitchFamily="34" charset="0"/>
              <a:buChar char="•"/>
            </a:pPr>
            <a:r>
              <a:rPr lang="en-US" sz="2000" b="0" i="0" u="none" strike="noStrike" baseline="0" dirty="0">
                <a:solidFill>
                  <a:schemeClr val="tx1"/>
                </a:solidFill>
              </a:rPr>
              <a:t>God has done everything a divine being can do to help us get ready. </a:t>
            </a:r>
            <a:r>
              <a:rPr lang="en-US" sz="2200" dirty="0">
                <a:solidFill>
                  <a:schemeClr val="tx1"/>
                </a:solidFill>
              </a:rPr>
              <a:t>c</a:t>
            </a:r>
            <a:r>
              <a:rPr lang="en-US" sz="2200" b="0" i="0" u="none" strike="noStrike" baseline="0" dirty="0">
                <a:solidFill>
                  <a:schemeClr val="tx1"/>
                </a:solidFill>
              </a:rPr>
              <a:t>f. John 3:16.</a:t>
            </a:r>
          </a:p>
          <a:p>
            <a:pPr lvl="1">
              <a:buFont typeface="Arial" panose="020B0604020202020204" pitchFamily="34" charset="0"/>
              <a:buChar char="•"/>
            </a:pPr>
            <a:r>
              <a:rPr lang="en-US" sz="2000" b="0" i="0" u="none" strike="noStrike" baseline="0" dirty="0">
                <a:solidFill>
                  <a:schemeClr val="tx1"/>
                </a:solidFill>
              </a:rPr>
              <a:t>Jesus executed that plan and gave Himself to pay the debt of sin. </a:t>
            </a:r>
            <a:r>
              <a:rPr lang="nn-NO" sz="2200" b="0" i="0" u="none" strike="noStrike" baseline="0" dirty="0">
                <a:solidFill>
                  <a:schemeClr val="tx1"/>
                </a:solidFill>
              </a:rPr>
              <a:t>Romans 5:6-8. 1 Peter 2:21-24.</a:t>
            </a:r>
          </a:p>
          <a:p>
            <a:pPr lvl="1">
              <a:buFont typeface="Arial" panose="020B0604020202020204" pitchFamily="34" charset="0"/>
              <a:buChar char="•"/>
            </a:pPr>
            <a:r>
              <a:rPr lang="en-US" sz="2000" b="0" i="0" u="none" strike="noStrike" baseline="0" dirty="0">
                <a:solidFill>
                  <a:schemeClr val="tx1"/>
                </a:solidFill>
              </a:rPr>
              <a:t>Sent His spirit to reveal it. John </a:t>
            </a:r>
            <a:r>
              <a:rPr lang="en-US" sz="2000" dirty="0">
                <a:solidFill>
                  <a:schemeClr val="tx1"/>
                </a:solidFill>
              </a:rPr>
              <a:t>1</a:t>
            </a:r>
            <a:r>
              <a:rPr lang="en-US" sz="2000" b="0" i="0" u="none" strike="noStrike" baseline="0" dirty="0">
                <a:solidFill>
                  <a:schemeClr val="tx1"/>
                </a:solidFill>
              </a:rPr>
              <a:t>6:13.</a:t>
            </a:r>
          </a:p>
          <a:p>
            <a:pPr lvl="1">
              <a:buFont typeface="Arial" panose="020B0604020202020204" pitchFamily="34" charset="0"/>
              <a:buChar char="•"/>
            </a:pPr>
            <a:r>
              <a:rPr lang="en-US" sz="2000" b="0" i="0" u="none" strike="noStrike" baseline="0" dirty="0">
                <a:solidFill>
                  <a:schemeClr val="tx1"/>
                </a:solidFill>
              </a:rPr>
              <a:t>He invites us to come. Matthew 11:28.</a:t>
            </a:r>
          </a:p>
          <a:p>
            <a:pPr lvl="1">
              <a:buFont typeface="Arial" panose="020B0604020202020204" pitchFamily="34" charset="0"/>
              <a:buChar char="•"/>
            </a:pPr>
            <a:r>
              <a:rPr lang="en-US" sz="2000" b="0" i="0" u="none" strike="noStrike" baseline="0" dirty="0">
                <a:solidFill>
                  <a:schemeClr val="tx1"/>
                </a:solidFill>
              </a:rPr>
              <a:t>Hear, believe, repent, confess, be baptized.</a:t>
            </a:r>
          </a:p>
          <a:p>
            <a:r>
              <a:rPr lang="en-US" sz="2200" b="0" i="0" u="none" strike="noStrike" baseline="0" dirty="0">
                <a:solidFill>
                  <a:schemeClr val="tx1"/>
                </a:solidFill>
              </a:rPr>
              <a:t>Regardless of moral standing there is no hope short of obedience to the gospel of Christ. 2 Thessalonians 1:7-9.</a:t>
            </a:r>
          </a:p>
          <a:p>
            <a:r>
              <a:rPr lang="en-US" sz="2200" dirty="0">
                <a:solidFill>
                  <a:schemeClr val="tx1"/>
                </a:solidFill>
              </a:rPr>
              <a:t>Dorcas </a:t>
            </a:r>
            <a:r>
              <a:rPr lang="en-US" sz="2200" b="0" i="0" u="none" strike="noStrike" baseline="0" dirty="0">
                <a:solidFill>
                  <a:schemeClr val="tx1"/>
                </a:solidFill>
              </a:rPr>
              <a:t>would tell you to prepare for the appointment with death by setting your house in order.</a:t>
            </a:r>
          </a:p>
        </p:txBody>
      </p:sp>
    </p:spTree>
    <p:extLst>
      <p:ext uri="{BB962C8B-B14F-4D97-AF65-F5344CB8AC3E}">
        <p14:creationId xmlns:p14="http://schemas.microsoft.com/office/powerpoint/2010/main" val="2730129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123950" y="1389964"/>
            <a:ext cx="7915275" cy="5262979"/>
          </a:xfrm>
        </p:spPr>
        <p:txBody>
          <a:bodyPr>
            <a:spAutoFit/>
          </a:bodyPr>
          <a:lstStyle/>
          <a:p>
            <a:pPr marL="0" indent="0">
              <a:spcBef>
                <a:spcPts val="0"/>
              </a:spcBef>
              <a:buNone/>
            </a:pPr>
            <a:r>
              <a:rPr lang="en-US" sz="2400" b="1" i="0" u="none" strike="noStrike" baseline="0" dirty="0">
                <a:solidFill>
                  <a:schemeClr val="tx1"/>
                </a:solidFill>
              </a:rPr>
              <a:t>CONCLUSION:</a:t>
            </a:r>
          </a:p>
          <a:p>
            <a:pPr>
              <a:spcBef>
                <a:spcPts val="0"/>
              </a:spcBef>
            </a:pPr>
            <a:r>
              <a:rPr lang="en-US" sz="2400" b="0" u="none" strike="noStrike" baseline="0" dirty="0">
                <a:solidFill>
                  <a:schemeClr val="tx1"/>
                </a:solidFill>
              </a:rPr>
              <a:t>Psalms 116:15, </a:t>
            </a:r>
            <a:r>
              <a:rPr lang="en-US" sz="2400" b="0" i="1" u="none" strike="noStrike" baseline="0" dirty="0">
                <a:solidFill>
                  <a:schemeClr val="tx1"/>
                </a:solidFill>
              </a:rPr>
              <a:t>“Precious in the sight of Jehovah Is the death of his saints.”</a:t>
            </a:r>
            <a:endParaRPr lang="en-US" sz="2400" b="0" i="0" u="none" strike="noStrike" baseline="0" dirty="0">
              <a:solidFill>
                <a:schemeClr val="tx1"/>
              </a:solidFill>
            </a:endParaRPr>
          </a:p>
          <a:p>
            <a:pPr>
              <a:spcBef>
                <a:spcPts val="0"/>
              </a:spcBef>
            </a:pPr>
            <a:r>
              <a:rPr lang="en-US" sz="2400" dirty="0">
                <a:solidFill>
                  <a:schemeClr val="tx1"/>
                </a:solidFill>
              </a:rPr>
              <a:t>Revelation 14:13, </a:t>
            </a:r>
            <a:r>
              <a:rPr lang="en-US" sz="2400" b="0" i="1" u="none" strike="noStrike" baseline="0" dirty="0">
                <a:solidFill>
                  <a:schemeClr val="tx1"/>
                </a:solidFill>
              </a:rPr>
              <a:t>“yea, saith the Spirit, that they may rest from their labors; and their works do follow them.”</a:t>
            </a:r>
          </a:p>
          <a:p>
            <a:pPr>
              <a:spcBef>
                <a:spcPts val="0"/>
              </a:spcBef>
            </a:pPr>
            <a:r>
              <a:rPr lang="en-US" sz="2400" b="0" i="0" u="none" strike="noStrike" baseline="0" dirty="0">
                <a:solidFill>
                  <a:schemeClr val="tx1"/>
                </a:solidFill>
              </a:rPr>
              <a:t>We will miss this grand and gentle lady, who in her own way fought many battles and proved herself to be a worthy soldier of the cross … but we rejoice that she can at last rest from her labors and the anguish of this physical tabernacle.</a:t>
            </a:r>
          </a:p>
          <a:p>
            <a:pPr>
              <a:spcBef>
                <a:spcPts val="0"/>
              </a:spcBef>
            </a:pPr>
            <a:r>
              <a:rPr lang="en-US" sz="2400" b="0" i="0" u="none" strike="noStrike" baseline="0" dirty="0">
                <a:solidFill>
                  <a:schemeClr val="tx1"/>
                </a:solidFill>
              </a:rPr>
              <a:t>Today we view her future and ours with hope as we look forward to going home, with her and all the redeemed of the ages.</a:t>
            </a:r>
            <a:endParaRPr lang="en-US" sz="2400" dirty="0">
              <a:solidFill>
                <a:schemeClr val="tx1"/>
              </a:solidFill>
            </a:endParaRPr>
          </a:p>
        </p:txBody>
      </p:sp>
    </p:spTree>
    <p:extLst>
      <p:ext uri="{BB962C8B-B14F-4D97-AF65-F5344CB8AC3E}">
        <p14:creationId xmlns:p14="http://schemas.microsoft.com/office/powerpoint/2010/main" val="276716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DB448-4E00-4F9D-A4C1-DADF2900D543}"/>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2B0BC17A-B02E-42E7-A240-95C80887C04F}"/>
              </a:ext>
            </a:extLst>
          </p:cNvPr>
          <p:cNvSpPr>
            <a:spLocks noGrp="1"/>
          </p:cNvSpPr>
          <p:nvPr>
            <p:ph idx="1"/>
          </p:nvPr>
        </p:nvSpPr>
        <p:spPr>
          <a:xfrm>
            <a:off x="1552575" y="1619249"/>
            <a:ext cx="7524750" cy="3795911"/>
          </a:xfrm>
        </p:spPr>
        <p:txBody>
          <a:bodyPr>
            <a:spAutoFit/>
          </a:bodyPr>
          <a:lstStyle/>
          <a:p>
            <a:r>
              <a:rPr lang="en-US" sz="2800" b="0" i="0" u="none" strike="noStrike" baseline="0" dirty="0">
                <a:solidFill>
                  <a:schemeClr val="tx1"/>
                </a:solidFill>
              </a:rPr>
              <a:t>Though considered SAD by many, this occasion is to be considered HAPPY for one who is a Christian.</a:t>
            </a:r>
          </a:p>
          <a:p>
            <a:pPr>
              <a:buFont typeface="Arial" panose="020B0604020202020204" pitchFamily="34" charset="0"/>
              <a:buChar char="•"/>
            </a:pPr>
            <a:r>
              <a:rPr lang="en-US" sz="2800" b="0" u="none" strike="noStrike" baseline="0" dirty="0">
                <a:solidFill>
                  <a:schemeClr val="tx1"/>
                </a:solidFill>
              </a:rPr>
              <a:t>Psalms 116:15, </a:t>
            </a:r>
            <a:r>
              <a:rPr lang="en-US" sz="2800" b="0" i="1" u="none" strike="noStrike" baseline="0" dirty="0">
                <a:solidFill>
                  <a:schemeClr val="tx1"/>
                </a:solidFill>
              </a:rPr>
              <a:t>“Precious in the sight of Jehovah Is the death of his saints.”</a:t>
            </a:r>
            <a:endParaRPr lang="en-US" sz="2800" b="0" i="0" u="none" strike="noStrike" baseline="0" dirty="0">
              <a:solidFill>
                <a:schemeClr val="tx1"/>
              </a:solidFill>
            </a:endParaRPr>
          </a:p>
          <a:p>
            <a:pPr>
              <a:buFont typeface="Arial" panose="020B0604020202020204" pitchFamily="34" charset="0"/>
              <a:buChar char="•"/>
            </a:pPr>
            <a:r>
              <a:rPr lang="en-US" sz="2800" b="0" u="none" strike="noStrike" baseline="0" dirty="0">
                <a:solidFill>
                  <a:schemeClr val="tx1"/>
                </a:solidFill>
              </a:rPr>
              <a:t>Ecclesiastes 7:1, </a:t>
            </a:r>
            <a:r>
              <a:rPr lang="en-US" sz="2800" b="0" i="1" u="none" strike="noStrike" baseline="0" dirty="0">
                <a:solidFill>
                  <a:schemeClr val="tx1"/>
                </a:solidFill>
              </a:rPr>
              <a:t>“A (good) name is better than precious oil; and the day of death, than the day of one’s birth.”</a:t>
            </a:r>
            <a:endParaRPr lang="en-US" sz="2800" b="0" i="0" u="none" strike="noStrike" baseline="0" dirty="0">
              <a:solidFill>
                <a:schemeClr val="tx1"/>
              </a:solidFill>
            </a:endParaRPr>
          </a:p>
        </p:txBody>
      </p:sp>
    </p:spTree>
    <p:extLst>
      <p:ext uri="{BB962C8B-B14F-4D97-AF65-F5344CB8AC3E}">
        <p14:creationId xmlns:p14="http://schemas.microsoft.com/office/powerpoint/2010/main" val="36092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838986" y="1201521"/>
            <a:ext cx="8152614" cy="5632311"/>
          </a:xfrm>
        </p:spPr>
        <p:txBody>
          <a:bodyPr wrap="square">
            <a:spAutoFit/>
          </a:bodyPr>
          <a:lstStyle/>
          <a:p>
            <a:pPr marL="0" indent="0">
              <a:spcBef>
                <a:spcPts val="0"/>
              </a:spcBef>
              <a:buNone/>
            </a:pPr>
            <a:r>
              <a:rPr lang="en-US" sz="2400" b="1" i="0" u="none" strike="noStrike" baseline="0" dirty="0">
                <a:solidFill>
                  <a:schemeClr val="tx1"/>
                </a:solidFill>
              </a:rPr>
              <a:t>Devoted To The Church</a:t>
            </a:r>
          </a:p>
          <a:p>
            <a:pPr>
              <a:spcBef>
                <a:spcPts val="0"/>
              </a:spcBef>
            </a:pPr>
            <a:r>
              <a:rPr lang="en-US" sz="2400" u="sng" dirty="0">
                <a:solidFill>
                  <a:schemeClr val="tx1"/>
                </a:solidFill>
              </a:rPr>
              <a:t>Dorcas </a:t>
            </a:r>
            <a:r>
              <a:rPr lang="en-US" sz="2400" b="0" i="0" u="sng" strike="noStrike" baseline="0" dirty="0">
                <a:solidFill>
                  <a:schemeClr val="tx1"/>
                </a:solidFill>
              </a:rPr>
              <a:t>loved the truth</a:t>
            </a:r>
            <a:r>
              <a:rPr lang="en-US" sz="2400" b="0" i="0" u="none" strike="noStrike" baseline="0" dirty="0">
                <a:solidFill>
                  <a:schemeClr val="tx1"/>
                </a:solidFill>
              </a:rPr>
              <a:t>.</a:t>
            </a:r>
          </a:p>
          <a:p>
            <a:pPr lvl="1">
              <a:spcBef>
                <a:spcPts val="0"/>
              </a:spcBef>
              <a:buFont typeface="Arial" panose="020B0604020202020204" pitchFamily="34" charset="0"/>
              <a:buChar char="•"/>
            </a:pPr>
            <a:r>
              <a:rPr lang="en-US" sz="2400" b="0" i="0" u="none" strike="noStrike" baseline="0" dirty="0">
                <a:solidFill>
                  <a:schemeClr val="tx1"/>
                </a:solidFill>
              </a:rPr>
              <a:t>She believed</a:t>
            </a:r>
            <a:r>
              <a:rPr lang="en-US" sz="2400" b="0" u="none" strike="noStrike" baseline="0" dirty="0">
                <a:solidFill>
                  <a:schemeClr val="tx1"/>
                </a:solidFill>
              </a:rPr>
              <a:t> Psalms 119:105, </a:t>
            </a:r>
            <a:r>
              <a:rPr lang="en-US" sz="2400" b="0" i="1" u="none" strike="noStrike" baseline="0" dirty="0">
                <a:solidFill>
                  <a:schemeClr val="tx1"/>
                </a:solidFill>
              </a:rPr>
              <a:t>“Thy word is a lamp unto my feet and a light unto my path.”</a:t>
            </a:r>
            <a:endParaRPr lang="en-US" sz="2400" b="0" i="0" u="none" strike="noStrike" baseline="0" dirty="0">
              <a:solidFill>
                <a:schemeClr val="tx1"/>
              </a:solidFill>
            </a:endParaRPr>
          </a:p>
          <a:p>
            <a:pPr marL="0" indent="0">
              <a:spcBef>
                <a:spcPts val="0"/>
              </a:spcBef>
              <a:buNone/>
            </a:pPr>
            <a:endParaRPr lang="en-US" sz="2400" b="0" i="0" u="none" strike="noStrike" baseline="0" dirty="0">
              <a:solidFill>
                <a:schemeClr val="tx1"/>
              </a:solidFill>
            </a:endParaRPr>
          </a:p>
          <a:p>
            <a:pPr>
              <a:spcBef>
                <a:spcPts val="0"/>
              </a:spcBef>
            </a:pPr>
            <a:r>
              <a:rPr lang="en-US" sz="2400" u="sng" dirty="0">
                <a:solidFill>
                  <a:schemeClr val="tx1"/>
                </a:solidFill>
              </a:rPr>
              <a:t>Dorcas </a:t>
            </a:r>
            <a:r>
              <a:rPr lang="en-US" sz="2400" b="0" i="0" u="sng" strike="noStrike" baseline="0" dirty="0">
                <a:solidFill>
                  <a:schemeClr val="tx1"/>
                </a:solidFill>
              </a:rPr>
              <a:t>loved the Lord</a:t>
            </a:r>
            <a:r>
              <a:rPr lang="en-US" sz="2400" b="0" i="0" u="none" strike="noStrike" baseline="0" dirty="0">
                <a:solidFill>
                  <a:schemeClr val="tx1"/>
                </a:solidFill>
              </a:rPr>
              <a:t>.</a:t>
            </a:r>
          </a:p>
          <a:p>
            <a:pPr lvl="1">
              <a:spcBef>
                <a:spcPts val="0"/>
              </a:spcBef>
              <a:buFont typeface="Arial" panose="020B0604020202020204" pitchFamily="34" charset="0"/>
              <a:buChar char="•"/>
            </a:pPr>
            <a:r>
              <a:rPr lang="en-US" sz="2400" b="0" i="0" u="none" strike="noStrike" baseline="0" dirty="0">
                <a:solidFill>
                  <a:schemeClr val="tx1"/>
                </a:solidFill>
              </a:rPr>
              <a:t>Many times she assembled with the saints when she didn't feel good... always smiling and greeting those who attended.</a:t>
            </a:r>
          </a:p>
          <a:p>
            <a:pPr lvl="1">
              <a:spcBef>
                <a:spcPts val="0"/>
              </a:spcBef>
              <a:buFont typeface="Arial" panose="020B0604020202020204" pitchFamily="34" charset="0"/>
              <a:buChar char="•"/>
            </a:pPr>
            <a:r>
              <a:rPr lang="en-US" sz="2400" b="0" u="none" strike="noStrike" baseline="0" dirty="0">
                <a:solidFill>
                  <a:schemeClr val="tx1"/>
                </a:solidFill>
              </a:rPr>
              <a:t>Psalms 122:</a:t>
            </a:r>
            <a:r>
              <a:rPr lang="en-US" sz="2400" dirty="0">
                <a:solidFill>
                  <a:schemeClr val="tx1"/>
                </a:solidFill>
              </a:rPr>
              <a:t>1,</a:t>
            </a:r>
            <a:r>
              <a:rPr lang="en-US" sz="2400" b="0" u="none" strike="noStrike" baseline="0" dirty="0">
                <a:solidFill>
                  <a:schemeClr val="tx1"/>
                </a:solidFill>
              </a:rPr>
              <a:t> </a:t>
            </a:r>
            <a:r>
              <a:rPr lang="en-US" sz="2400" b="0" i="1" u="none" strike="noStrike" baseline="0" dirty="0">
                <a:solidFill>
                  <a:schemeClr val="tx1"/>
                </a:solidFill>
              </a:rPr>
              <a:t>“I was glad when they said unto me. Let us go unto the house of Jehovah.”</a:t>
            </a:r>
          </a:p>
          <a:p>
            <a:pPr>
              <a:spcBef>
                <a:spcPts val="0"/>
              </a:spcBef>
              <a:buFont typeface="Arial" panose="020B0604020202020204" pitchFamily="34" charset="0"/>
              <a:buChar char="•"/>
            </a:pPr>
            <a:r>
              <a:rPr lang="en-US" sz="2400" b="0" i="0" u="sng" strike="noStrike" baseline="0" dirty="0">
                <a:solidFill>
                  <a:schemeClr val="tx1"/>
                </a:solidFill>
              </a:rPr>
              <a:t>Dorcas loved her brethren</a:t>
            </a:r>
            <a:r>
              <a:rPr lang="en-US" sz="2400" b="0" i="0" u="none" strike="noStrike" baseline="0" dirty="0">
                <a:solidFill>
                  <a:schemeClr val="tx1"/>
                </a:solidFill>
              </a:rPr>
              <a:t>. </a:t>
            </a:r>
            <a:r>
              <a:rPr lang="en-US" sz="2400" b="0" i="1" u="none" strike="noStrike" baseline="0" dirty="0">
                <a:solidFill>
                  <a:schemeClr val="tx1"/>
                </a:solidFill>
              </a:rPr>
              <a:t>“… showing the coats and garments which Dorcas made …”</a:t>
            </a:r>
            <a:r>
              <a:rPr lang="en-US" sz="2400" b="0" u="none" strike="noStrike" baseline="0" dirty="0">
                <a:solidFill>
                  <a:schemeClr val="tx1"/>
                </a:solidFill>
              </a:rPr>
              <a:t> Acts 9:39</a:t>
            </a:r>
          </a:p>
          <a:p>
            <a:pPr marL="0" indent="0">
              <a:spcBef>
                <a:spcPts val="0"/>
              </a:spcBef>
              <a:buNone/>
            </a:pPr>
            <a:endParaRPr lang="en-US" sz="2400" b="0" i="0" u="none" strike="noStrike" baseline="0" dirty="0">
              <a:solidFill>
                <a:schemeClr val="tx1"/>
              </a:solidFill>
            </a:endParaRPr>
          </a:p>
          <a:p>
            <a:pPr>
              <a:spcBef>
                <a:spcPts val="0"/>
              </a:spcBef>
            </a:pPr>
            <a:r>
              <a:rPr lang="en-US" sz="2400" b="0" i="0" u="none" strike="noStrike" baseline="0" dirty="0">
                <a:solidFill>
                  <a:schemeClr val="tx1"/>
                </a:solidFill>
              </a:rPr>
              <a:t>You could depend upon Dorcas … She was there!</a:t>
            </a:r>
          </a:p>
        </p:txBody>
      </p:sp>
    </p:spTree>
    <p:extLst>
      <p:ext uri="{BB962C8B-B14F-4D97-AF65-F5344CB8AC3E}">
        <p14:creationId xmlns:p14="http://schemas.microsoft.com/office/powerpoint/2010/main" val="16658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181101" y="1315528"/>
            <a:ext cx="7762874" cy="5509200"/>
          </a:xfrm>
        </p:spPr>
        <p:txBody>
          <a:bodyPr>
            <a:spAutoFit/>
          </a:bodyPr>
          <a:lstStyle/>
          <a:p>
            <a:pPr marL="0" indent="0">
              <a:spcBef>
                <a:spcPts val="0"/>
              </a:spcBef>
              <a:buNone/>
            </a:pPr>
            <a:r>
              <a:rPr lang="en-US" sz="2200" b="1" i="0" u="none" strike="noStrike" baseline="0" dirty="0">
                <a:solidFill>
                  <a:schemeClr val="tx1"/>
                </a:solidFill>
              </a:rPr>
              <a:t>FACTS TO BE REMEMBERED:</a:t>
            </a:r>
          </a:p>
          <a:p>
            <a:pPr marL="0" indent="0">
              <a:spcBef>
                <a:spcPts val="0"/>
              </a:spcBef>
              <a:buNone/>
            </a:pPr>
            <a:endParaRPr lang="en-US" sz="2200" b="1" i="0" u="none" strike="noStrike" baseline="0" dirty="0">
              <a:solidFill>
                <a:schemeClr val="tx1"/>
              </a:solidFill>
            </a:endParaRPr>
          </a:p>
          <a:p>
            <a:pPr>
              <a:spcBef>
                <a:spcPts val="0"/>
              </a:spcBef>
            </a:pPr>
            <a:r>
              <a:rPr lang="en-US" sz="2400" b="1" i="0" u="none" strike="noStrike" baseline="0" dirty="0">
                <a:solidFill>
                  <a:schemeClr val="tx1"/>
                </a:solidFill>
              </a:rPr>
              <a:t>Life is brief.</a:t>
            </a:r>
            <a:endParaRPr lang="en-US" sz="2400" b="0" i="0" u="none" strike="noStrike" baseline="0" dirty="0">
              <a:solidFill>
                <a:schemeClr val="tx1"/>
              </a:solidFill>
            </a:endParaRPr>
          </a:p>
          <a:p>
            <a:pPr lvl="1">
              <a:spcBef>
                <a:spcPts val="0"/>
              </a:spcBef>
              <a:buFont typeface="Arial" panose="020B0604020202020204" pitchFamily="34" charset="0"/>
              <a:buChar char="•"/>
            </a:pPr>
            <a:r>
              <a:rPr lang="en-US" sz="2200" b="0" u="none" strike="noStrike" baseline="0" dirty="0">
                <a:solidFill>
                  <a:schemeClr val="tx1"/>
                </a:solidFill>
              </a:rPr>
              <a:t>James 4:14, </a:t>
            </a:r>
            <a:r>
              <a:rPr lang="en-US" sz="2200" b="0" i="1" u="none" strike="noStrike" baseline="0" dirty="0">
                <a:solidFill>
                  <a:schemeClr val="tx1"/>
                </a:solidFill>
              </a:rPr>
              <a:t>“What is your life? for ye are as a vapor that appeareth for a little time, and then vanisheth away.”</a:t>
            </a:r>
            <a:endParaRPr lang="en-US" sz="2200" b="0" i="0" u="none" strike="noStrike" baseline="0" dirty="0">
              <a:solidFill>
                <a:schemeClr val="tx1"/>
              </a:solidFill>
            </a:endParaRPr>
          </a:p>
          <a:p>
            <a:pPr lvl="1">
              <a:spcBef>
                <a:spcPts val="0"/>
              </a:spcBef>
              <a:buFont typeface="Arial" panose="020B0604020202020204" pitchFamily="34" charset="0"/>
              <a:buChar char="•"/>
            </a:pPr>
            <a:r>
              <a:rPr lang="en-US" sz="2200" b="0" u="none" strike="noStrike" baseline="0" dirty="0">
                <a:solidFill>
                  <a:schemeClr val="tx1"/>
                </a:solidFill>
              </a:rPr>
              <a:t>Job 14:1-2, </a:t>
            </a:r>
            <a:r>
              <a:rPr lang="en-US" sz="2200" b="0" i="1" u="none" strike="noStrike" baseline="0" dirty="0">
                <a:solidFill>
                  <a:schemeClr val="tx1"/>
                </a:solidFill>
              </a:rPr>
              <a:t>“Man that is born of a woman is of few days and full of trouble, he cometh forth like a flower and is cut down: He fleeth also as a shadow, and continueth not.”</a:t>
            </a:r>
            <a:endParaRPr lang="en-US" sz="2200" b="0" i="0" u="none" strike="noStrike" baseline="0" dirty="0">
              <a:solidFill>
                <a:schemeClr val="tx1"/>
              </a:solidFill>
            </a:endParaRPr>
          </a:p>
          <a:p>
            <a:pPr lvl="1">
              <a:spcBef>
                <a:spcPts val="0"/>
              </a:spcBef>
              <a:buFont typeface="Arial" panose="020B0604020202020204" pitchFamily="34" charset="0"/>
              <a:buChar char="•"/>
            </a:pPr>
            <a:r>
              <a:rPr lang="en-US" sz="2200" b="0" u="none" strike="noStrike" baseline="0" dirty="0">
                <a:solidFill>
                  <a:schemeClr val="tx1"/>
                </a:solidFill>
              </a:rPr>
              <a:t>Psalms 90:10, 12, </a:t>
            </a:r>
            <a:r>
              <a:rPr lang="en-US" sz="2200" b="0" i="1" u="none" strike="noStrike" baseline="0" dirty="0">
                <a:solidFill>
                  <a:schemeClr val="tx1"/>
                </a:solidFill>
              </a:rPr>
              <a:t>“The days of our years are three score and ten, or even by reason of strength fourscore years: yet is their pride but labor and sorrows, for it is soon gone, and we fly away … Teach us to number our days that we may get us a heart of wisdom.”</a:t>
            </a:r>
            <a:endParaRPr lang="en-US" sz="2200" b="0" i="0" u="none" strike="noStrike" baseline="0" dirty="0">
              <a:solidFill>
                <a:schemeClr val="tx1"/>
              </a:solidFill>
            </a:endParaRPr>
          </a:p>
        </p:txBody>
      </p:sp>
    </p:spTree>
    <p:extLst>
      <p:ext uri="{BB962C8B-B14F-4D97-AF65-F5344CB8AC3E}">
        <p14:creationId xmlns:p14="http://schemas.microsoft.com/office/powerpoint/2010/main" val="1545145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190625" y="2133600"/>
            <a:ext cx="7762875" cy="2939266"/>
          </a:xfrm>
        </p:spPr>
        <p:txBody>
          <a:bodyPr>
            <a:spAutoFit/>
          </a:bodyPr>
          <a:lstStyle/>
          <a:p>
            <a:pPr marL="0" indent="0">
              <a:buNone/>
            </a:pPr>
            <a:r>
              <a:rPr lang="en-US" sz="2800" b="1" i="0" u="none" strike="noStrike" baseline="0" dirty="0">
                <a:solidFill>
                  <a:schemeClr val="tx1"/>
                </a:solidFill>
              </a:rPr>
              <a:t>FACTS TO BE REMEMBERED:</a:t>
            </a:r>
          </a:p>
          <a:p>
            <a:r>
              <a:rPr lang="en-US" sz="2800" b="1" i="0" u="none" strike="noStrike" baseline="0" dirty="0">
                <a:solidFill>
                  <a:schemeClr val="tx1"/>
                </a:solidFill>
              </a:rPr>
              <a:t>Death is certain.</a:t>
            </a:r>
            <a:endParaRPr lang="en-US" sz="2800" b="0" i="0" u="none" strike="noStrike" baseline="0" dirty="0">
              <a:solidFill>
                <a:schemeClr val="tx1"/>
              </a:solidFill>
            </a:endParaRPr>
          </a:p>
          <a:p>
            <a:pPr lvl="1">
              <a:buFont typeface="Arial" panose="020B0604020202020204" pitchFamily="34" charset="0"/>
              <a:buChar char="•"/>
            </a:pPr>
            <a:r>
              <a:rPr lang="en-US" sz="2600" b="0" u="none" strike="noStrike" baseline="0" dirty="0">
                <a:solidFill>
                  <a:schemeClr val="tx1"/>
                </a:solidFill>
              </a:rPr>
              <a:t>Ecclesiastes 9:5, </a:t>
            </a:r>
            <a:r>
              <a:rPr lang="en-US" sz="2600" b="0" i="1" u="none" strike="noStrike" baseline="0" dirty="0">
                <a:solidFill>
                  <a:schemeClr val="tx1"/>
                </a:solidFill>
              </a:rPr>
              <a:t>“For the living know they shall die.”</a:t>
            </a:r>
            <a:endParaRPr lang="en-US" sz="2600" b="0" i="0" u="none" strike="noStrike" baseline="0" dirty="0">
              <a:solidFill>
                <a:schemeClr val="tx1"/>
              </a:solidFill>
            </a:endParaRPr>
          </a:p>
          <a:p>
            <a:pPr lvl="1">
              <a:buFont typeface="Arial" panose="020B0604020202020204" pitchFamily="34" charset="0"/>
              <a:buChar char="•"/>
            </a:pPr>
            <a:r>
              <a:rPr lang="en-US" sz="2600" b="0" u="none" strike="noStrike" baseline="0" dirty="0">
                <a:solidFill>
                  <a:schemeClr val="tx1"/>
                </a:solidFill>
              </a:rPr>
              <a:t>Hebrews 9:27, </a:t>
            </a:r>
            <a:r>
              <a:rPr lang="en-US" sz="2600" b="0" i="1" u="none" strike="noStrike" baseline="0" dirty="0">
                <a:solidFill>
                  <a:schemeClr val="tx1"/>
                </a:solidFill>
              </a:rPr>
              <a:t>“It is appointed unto men once to die.”</a:t>
            </a:r>
            <a:endParaRPr lang="en-US" sz="2600" b="0" i="0" u="none" strike="noStrike" baseline="0" dirty="0">
              <a:solidFill>
                <a:schemeClr val="tx1"/>
              </a:solidFill>
            </a:endParaRPr>
          </a:p>
        </p:txBody>
      </p:sp>
    </p:spTree>
    <p:extLst>
      <p:ext uri="{BB962C8B-B14F-4D97-AF65-F5344CB8AC3E}">
        <p14:creationId xmlns:p14="http://schemas.microsoft.com/office/powerpoint/2010/main" val="16191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209675" y="1685924"/>
            <a:ext cx="7715250" cy="4539704"/>
          </a:xfrm>
        </p:spPr>
        <p:txBody>
          <a:bodyPr>
            <a:spAutoFit/>
          </a:bodyPr>
          <a:lstStyle/>
          <a:p>
            <a:pPr marL="0" indent="0">
              <a:buNone/>
            </a:pPr>
            <a:r>
              <a:rPr lang="en-US" sz="2800" b="1" i="0" u="none" strike="noStrike" baseline="0" dirty="0">
                <a:solidFill>
                  <a:schemeClr val="tx1"/>
                </a:solidFill>
              </a:rPr>
              <a:t>FACTS TO BE REMEMBERED:</a:t>
            </a:r>
          </a:p>
          <a:p>
            <a:r>
              <a:rPr lang="en-US" sz="2800" b="1" i="0" u="none" strike="noStrike" baseline="0" dirty="0">
                <a:solidFill>
                  <a:schemeClr val="tx1"/>
                </a:solidFill>
              </a:rPr>
              <a:t>There is an appointed time for judgment.</a:t>
            </a:r>
            <a:endParaRPr lang="en-US" sz="2800" b="0" i="0" u="none" strike="noStrike" baseline="0" dirty="0">
              <a:solidFill>
                <a:schemeClr val="tx1"/>
              </a:solidFill>
            </a:endParaRPr>
          </a:p>
          <a:p>
            <a:pPr lvl="1">
              <a:buFont typeface="Arial" panose="020B0604020202020204" pitchFamily="34" charset="0"/>
              <a:buChar char="•"/>
            </a:pPr>
            <a:r>
              <a:rPr lang="en-US" sz="2600" b="0" u="none" strike="noStrike" baseline="0" dirty="0">
                <a:solidFill>
                  <a:schemeClr val="tx1"/>
                </a:solidFill>
              </a:rPr>
              <a:t>Acts 17:31, </a:t>
            </a:r>
            <a:r>
              <a:rPr lang="en-US" sz="2600" b="0" i="1" u="none" strike="noStrike" baseline="0" dirty="0">
                <a:solidFill>
                  <a:schemeClr val="tx1"/>
                </a:solidFill>
              </a:rPr>
              <a:t>“Inasmuch as he hath appointed a day in which he will judge the world in righteousness by the man whom he hath ordained; whereof he hath given assurance unto all men, in that he hath raised him from the dead.”</a:t>
            </a:r>
            <a:endParaRPr lang="en-US" sz="2600" b="0" i="0" u="none" strike="noStrike" baseline="0" dirty="0">
              <a:solidFill>
                <a:schemeClr val="tx1"/>
              </a:solidFill>
            </a:endParaRPr>
          </a:p>
          <a:p>
            <a:pPr lvl="1">
              <a:buFont typeface="Arial" panose="020B0604020202020204" pitchFamily="34" charset="0"/>
              <a:buChar char="•"/>
            </a:pPr>
            <a:r>
              <a:rPr lang="en-US" sz="2600" b="0" u="none" strike="noStrike" baseline="0" dirty="0">
                <a:solidFill>
                  <a:schemeClr val="tx1"/>
                </a:solidFill>
              </a:rPr>
              <a:t>Romans 14:12, </a:t>
            </a:r>
            <a:r>
              <a:rPr lang="en-US" sz="2600" b="0" i="1" u="none" strike="noStrike" baseline="0" dirty="0">
                <a:solidFill>
                  <a:schemeClr val="tx1"/>
                </a:solidFill>
              </a:rPr>
              <a:t>“So then each one of us shall give account of himself to God.”</a:t>
            </a:r>
            <a:endParaRPr lang="en-US" sz="2600" dirty="0">
              <a:solidFill>
                <a:schemeClr val="tx1"/>
              </a:solidFill>
            </a:endParaRPr>
          </a:p>
        </p:txBody>
      </p:sp>
    </p:spTree>
    <p:extLst>
      <p:ext uri="{BB962C8B-B14F-4D97-AF65-F5344CB8AC3E}">
        <p14:creationId xmlns:p14="http://schemas.microsoft.com/office/powerpoint/2010/main" val="82177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628775" y="1666875"/>
            <a:ext cx="7334250" cy="4011355"/>
          </a:xfrm>
        </p:spPr>
        <p:txBody>
          <a:bodyPr>
            <a:spAutoFit/>
          </a:bodyPr>
          <a:lstStyle/>
          <a:p>
            <a:pPr marL="0" indent="0">
              <a:buNone/>
            </a:pPr>
            <a:r>
              <a:rPr lang="en-US" sz="2800" b="1" i="0" u="none" strike="noStrike" baseline="0" dirty="0">
                <a:solidFill>
                  <a:schemeClr val="tx1"/>
                </a:solidFill>
              </a:rPr>
              <a:t>FACTS TO BE REMEMBERED:</a:t>
            </a:r>
          </a:p>
          <a:p>
            <a:r>
              <a:rPr lang="en-US" sz="2800" b="1" dirty="0">
                <a:solidFill>
                  <a:schemeClr val="tx1"/>
                </a:solidFill>
              </a:rPr>
              <a:t>P</a:t>
            </a:r>
            <a:r>
              <a:rPr lang="en-US" sz="2800" b="1" i="0" u="none" strike="noStrike" baseline="0" dirty="0">
                <a:solidFill>
                  <a:schemeClr val="tx1"/>
                </a:solidFill>
              </a:rPr>
              <a:t>urpose to life.</a:t>
            </a:r>
            <a:endParaRPr lang="en-US" sz="2800" b="0" i="0" u="none" strike="noStrike" baseline="0" dirty="0">
              <a:solidFill>
                <a:schemeClr val="tx1"/>
              </a:solidFill>
            </a:endParaRPr>
          </a:p>
          <a:p>
            <a:pPr lvl="1">
              <a:buFont typeface="Arial" panose="020B0604020202020204" pitchFamily="34" charset="0"/>
              <a:buChar char="•"/>
            </a:pPr>
            <a:r>
              <a:rPr lang="en-US" sz="2600" b="0" u="none" strike="noStrike" baseline="0" dirty="0">
                <a:solidFill>
                  <a:schemeClr val="tx1"/>
                </a:solidFill>
              </a:rPr>
              <a:t>Ecclesiastes 12:13-14, </a:t>
            </a:r>
            <a:r>
              <a:rPr lang="en-US" sz="2600" b="0" i="1" u="none" strike="noStrike" baseline="0" dirty="0">
                <a:solidFill>
                  <a:schemeClr val="tx1"/>
                </a:solidFill>
              </a:rPr>
              <a:t>“This is the end of the matter; all hath been heard; Fear God and keep his commandments for this is the </a:t>
            </a:r>
            <a:r>
              <a:rPr lang="en-US" sz="2600" b="0" i="1" u="sng" strike="noStrike" baseline="0" dirty="0">
                <a:solidFill>
                  <a:schemeClr val="tx1"/>
                </a:solidFill>
              </a:rPr>
              <a:t>whole (duty) of man</a:t>
            </a:r>
            <a:r>
              <a:rPr lang="en-US" sz="2600" b="0" i="1" u="none" strike="noStrike" baseline="0" dirty="0">
                <a:solidFill>
                  <a:schemeClr val="tx1"/>
                </a:solidFill>
              </a:rPr>
              <a:t>. For God will bring every work into judgment with every hidden thing, whether it be good or whether it be evil.”</a:t>
            </a:r>
            <a:endParaRPr lang="en-US" sz="2600" dirty="0">
              <a:solidFill>
                <a:schemeClr val="tx1"/>
              </a:solidFill>
            </a:endParaRPr>
          </a:p>
        </p:txBody>
      </p:sp>
    </p:spTree>
    <p:extLst>
      <p:ext uri="{BB962C8B-B14F-4D97-AF65-F5344CB8AC3E}">
        <p14:creationId xmlns:p14="http://schemas.microsoft.com/office/powerpoint/2010/main" val="53634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714375" y="1390650"/>
            <a:ext cx="8343900" cy="5416868"/>
          </a:xfrm>
          <a:noFill/>
        </p:spPr>
        <p:txBody>
          <a:bodyPr>
            <a:spAutoFit/>
          </a:bodyPr>
          <a:lstStyle/>
          <a:p>
            <a:pPr marL="0" indent="0">
              <a:spcBef>
                <a:spcPts val="0"/>
              </a:spcBef>
              <a:buNone/>
            </a:pPr>
            <a:r>
              <a:rPr lang="en-US" sz="2200" b="1" i="0" u="none" strike="noStrike" baseline="0" dirty="0">
                <a:solidFill>
                  <a:schemeClr val="tx1"/>
                </a:solidFill>
              </a:rPr>
              <a:t>WORDS OF COMFORT FOR FAMILY, FRIENDS AND BRETHREN.</a:t>
            </a:r>
          </a:p>
          <a:p>
            <a:pPr>
              <a:spcBef>
                <a:spcPts val="0"/>
              </a:spcBef>
            </a:pPr>
            <a:r>
              <a:rPr lang="en-US" sz="2400" b="1" dirty="0">
                <a:solidFill>
                  <a:schemeClr val="tx1"/>
                </a:solidFill>
              </a:rPr>
              <a:t>Dorcas died with hope.</a:t>
            </a:r>
            <a:endParaRPr lang="en-US" sz="2400" b="1" i="0" u="none" strike="noStrike" baseline="0" dirty="0">
              <a:solidFill>
                <a:schemeClr val="tx1"/>
              </a:solidFill>
            </a:endParaRPr>
          </a:p>
          <a:p>
            <a:pPr lvl="1">
              <a:spcBef>
                <a:spcPts val="0"/>
              </a:spcBef>
              <a:buFont typeface="Arial" panose="020B0604020202020204" pitchFamily="34" charset="0"/>
              <a:buChar char="•"/>
            </a:pPr>
            <a:r>
              <a:rPr lang="en-US" sz="2000" dirty="0">
                <a:solidFill>
                  <a:schemeClr val="tx1"/>
                </a:solidFill>
              </a:rPr>
              <a:t>1 </a:t>
            </a:r>
            <a:r>
              <a:rPr lang="en-US" sz="2000" b="0" u="none" strike="noStrike" baseline="0" dirty="0">
                <a:solidFill>
                  <a:schemeClr val="tx1"/>
                </a:solidFill>
              </a:rPr>
              <a:t>Thessalonians 4:13-18, </a:t>
            </a:r>
            <a:r>
              <a:rPr lang="en-US" sz="2000" b="0" i="1" u="none" strike="noStrike" baseline="0" dirty="0">
                <a:solidFill>
                  <a:schemeClr val="tx1"/>
                </a:solidFill>
              </a:rPr>
              <a:t>“But we would not have you ignorant, brethren, concerning them that fall asleep; that ye sorrow not, even as the rest, who have no hope. For if we believe that Jesus died and rose again, even so them also that are fallen asleep in Jesus will God bring with him. For this we say unto you by the word of the Lord, that we that are alive, that are left unto the coming of the Lord, shall in no wise precede them that are fallen asleep. For the Lord himself shall descend from heaven, with a shout, with the voice of the archangel, and with the trump of God: and the dead in Christ shall rise first; then we that are alive, that are left, shall together with them be caught up in the clouds, to meet the Lord in the air: and so shall we ever be with the Lord. Wherefore comfort one another with these words.”</a:t>
            </a:r>
          </a:p>
          <a:p>
            <a:pPr lvl="1">
              <a:spcBef>
                <a:spcPts val="0"/>
              </a:spcBef>
              <a:buFont typeface="Arial" panose="020B0604020202020204" pitchFamily="34" charset="0"/>
              <a:buChar char="•"/>
            </a:pPr>
            <a:r>
              <a:rPr lang="en-US" sz="2000" b="0" i="0" u="none" strike="noStrike" baseline="0" dirty="0">
                <a:solidFill>
                  <a:schemeClr val="tx1"/>
                </a:solidFill>
              </a:rPr>
              <a:t>Hebrews 6:19 – Hope is the anchor of the soul.</a:t>
            </a:r>
          </a:p>
        </p:txBody>
      </p:sp>
    </p:spTree>
    <p:extLst>
      <p:ext uri="{BB962C8B-B14F-4D97-AF65-F5344CB8AC3E}">
        <p14:creationId xmlns:p14="http://schemas.microsoft.com/office/powerpoint/2010/main" val="81468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9C3C-516C-49E6-BCD5-C31E5AAA6325}"/>
              </a:ext>
            </a:extLst>
          </p:cNvPr>
          <p:cNvSpPr>
            <a:spLocks noGrp="1"/>
          </p:cNvSpPr>
          <p:nvPr>
            <p:ph type="title"/>
          </p:nvPr>
        </p:nvSpPr>
        <p:spPr>
          <a:xfrm>
            <a:off x="1945201" y="624110"/>
            <a:ext cx="6589199" cy="646331"/>
          </a:xfrm>
        </p:spPr>
        <p:txBody>
          <a:bodyPr>
            <a:spAutoFit/>
          </a:bodyPr>
          <a:lstStyle/>
          <a:p>
            <a:r>
              <a:rPr lang="en-US" dirty="0">
                <a:solidFill>
                  <a:schemeClr val="tx1"/>
                </a:solidFill>
              </a:rPr>
              <a:t>Funeral Sermon For Dorcas</a:t>
            </a:r>
          </a:p>
        </p:txBody>
      </p:sp>
      <p:sp>
        <p:nvSpPr>
          <p:cNvPr id="3" name="Content Placeholder 2">
            <a:extLst>
              <a:ext uri="{FF2B5EF4-FFF2-40B4-BE49-F238E27FC236}">
                <a16:creationId xmlns:a16="http://schemas.microsoft.com/office/drawing/2014/main" id="{FE6E1C85-36D9-4776-B8AE-AD8D599855A2}"/>
              </a:ext>
            </a:extLst>
          </p:cNvPr>
          <p:cNvSpPr>
            <a:spLocks noGrp="1"/>
          </p:cNvSpPr>
          <p:nvPr>
            <p:ph idx="1"/>
          </p:nvPr>
        </p:nvSpPr>
        <p:spPr>
          <a:xfrm>
            <a:off x="1076325" y="1457325"/>
            <a:ext cx="7943850" cy="4606389"/>
          </a:xfrm>
        </p:spPr>
        <p:txBody>
          <a:bodyPr>
            <a:spAutoFit/>
          </a:bodyPr>
          <a:lstStyle/>
          <a:p>
            <a:pPr marL="0" indent="0">
              <a:buNone/>
            </a:pPr>
            <a:r>
              <a:rPr lang="en-US" sz="2600" b="1" dirty="0">
                <a:solidFill>
                  <a:schemeClr val="tx1"/>
                </a:solidFill>
              </a:rPr>
              <a:t>WORDS OF ENCOURAGEMENT </a:t>
            </a:r>
            <a:r>
              <a:rPr lang="en-US" sz="2600" b="1" i="0" u="none" strike="noStrike" baseline="0" dirty="0">
                <a:solidFill>
                  <a:schemeClr val="tx1"/>
                </a:solidFill>
              </a:rPr>
              <a:t>TO THE LIVING …</a:t>
            </a:r>
          </a:p>
          <a:p>
            <a:r>
              <a:rPr lang="en-US" sz="2600" b="1" dirty="0">
                <a:solidFill>
                  <a:schemeClr val="tx1"/>
                </a:solidFill>
              </a:rPr>
              <a:t>Dorcas died with hope.</a:t>
            </a:r>
            <a:endParaRPr lang="en-US" sz="2600" b="1" i="0" u="none" strike="noStrike" baseline="0" dirty="0">
              <a:solidFill>
                <a:schemeClr val="tx1"/>
              </a:solidFill>
            </a:endParaRPr>
          </a:p>
          <a:p>
            <a:r>
              <a:rPr lang="en-US" sz="2600" b="0" i="0" u="none" strike="noStrike" baseline="0" dirty="0">
                <a:solidFill>
                  <a:schemeClr val="tx1"/>
                </a:solidFill>
              </a:rPr>
              <a:t>She spent her life </a:t>
            </a:r>
            <a:r>
              <a:rPr lang="en-US" sz="2600" b="0" i="1" u="none" strike="noStrike" baseline="0" dirty="0">
                <a:solidFill>
                  <a:schemeClr val="tx1"/>
                </a:solidFill>
              </a:rPr>
              <a:t>“setting her house in order”</a:t>
            </a:r>
            <a:r>
              <a:rPr lang="en-US" sz="2600" b="0" i="0" u="none" strike="noStrike" baseline="0" dirty="0">
                <a:solidFill>
                  <a:schemeClr val="tx1"/>
                </a:solidFill>
              </a:rPr>
              <a:t> knowing that she would </a:t>
            </a:r>
            <a:r>
              <a:rPr lang="en-US" sz="2600" b="0" i="1" u="none" strike="noStrike" baseline="0" dirty="0">
                <a:solidFill>
                  <a:schemeClr val="tx1"/>
                </a:solidFill>
              </a:rPr>
              <a:t>“die and not live.”</a:t>
            </a:r>
            <a:r>
              <a:rPr lang="en-US" sz="2600" b="0" u="none" strike="noStrike" baseline="0" dirty="0">
                <a:solidFill>
                  <a:schemeClr val="tx1"/>
                </a:solidFill>
              </a:rPr>
              <a:t> </a:t>
            </a:r>
            <a:br>
              <a:rPr lang="en-US" sz="2600" b="0" u="none" strike="noStrike" baseline="0" dirty="0">
                <a:solidFill>
                  <a:schemeClr val="tx1"/>
                </a:solidFill>
              </a:rPr>
            </a:br>
            <a:r>
              <a:rPr lang="en-US" sz="2600" b="0" u="none" strike="noStrike" baseline="0" dirty="0">
                <a:solidFill>
                  <a:schemeClr val="tx1"/>
                </a:solidFill>
              </a:rPr>
              <a:t>cf. Isaiah 38:1.</a:t>
            </a:r>
          </a:p>
          <a:p>
            <a:pPr lvl="1">
              <a:buFont typeface="Arial" panose="020B0604020202020204" pitchFamily="34" charset="0"/>
              <a:buChar char="•"/>
            </a:pPr>
            <a:r>
              <a:rPr lang="en-US" sz="2600" b="0" i="0" u="none" strike="noStrike" baseline="0" dirty="0">
                <a:solidFill>
                  <a:schemeClr val="tx1"/>
                </a:solidFill>
              </a:rPr>
              <a:t>For the righteous person</a:t>
            </a:r>
            <a:r>
              <a:rPr lang="en-US" sz="2600" b="0" u="none" strike="noStrike" baseline="0" dirty="0">
                <a:solidFill>
                  <a:schemeClr val="tx1"/>
                </a:solidFill>
              </a:rPr>
              <a:t>, the day of death is better than the day of birth.</a:t>
            </a:r>
            <a:br>
              <a:rPr lang="en-US" sz="2600" b="0" u="none" strike="noStrike" baseline="0" dirty="0">
                <a:solidFill>
                  <a:schemeClr val="tx1"/>
                </a:solidFill>
              </a:rPr>
            </a:br>
            <a:r>
              <a:rPr lang="en-US" sz="2600" b="0" u="none" strike="noStrike" baseline="0" dirty="0">
                <a:solidFill>
                  <a:schemeClr val="tx1"/>
                </a:solidFill>
              </a:rPr>
              <a:t>Ecclesiastes 7:1</a:t>
            </a:r>
          </a:p>
          <a:p>
            <a:pPr lvl="1">
              <a:buFont typeface="Arial" panose="020B0604020202020204" pitchFamily="34" charset="0"/>
              <a:buChar char="•"/>
            </a:pPr>
            <a:r>
              <a:rPr lang="en-US" sz="2600" b="0" u="none" strike="noStrike" baseline="0" dirty="0">
                <a:solidFill>
                  <a:schemeClr val="tx1"/>
                </a:solidFill>
              </a:rPr>
              <a:t>Psalms 116:15, </a:t>
            </a:r>
            <a:r>
              <a:rPr lang="en-US" sz="2600" b="0" i="1" u="none" strike="noStrike" baseline="0" dirty="0">
                <a:solidFill>
                  <a:schemeClr val="tx1"/>
                </a:solidFill>
              </a:rPr>
              <a:t>“Precious in the sight of the Lord is the death of his saints.”</a:t>
            </a:r>
            <a:endParaRPr lang="en-US" sz="2600" dirty="0">
              <a:solidFill>
                <a:schemeClr val="tx1"/>
              </a:solidFill>
            </a:endParaRPr>
          </a:p>
        </p:txBody>
      </p:sp>
    </p:spTree>
    <p:extLst>
      <p:ext uri="{BB962C8B-B14F-4D97-AF65-F5344CB8AC3E}">
        <p14:creationId xmlns:p14="http://schemas.microsoft.com/office/powerpoint/2010/main" val="97917200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89</TotalTime>
  <Words>1212</Words>
  <Application>Microsoft Office PowerPoint</Application>
  <PresentationFormat>On-screen Show (4:3)</PresentationFormat>
  <Paragraphs>65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Funeral Sermon For Dorcas</vt:lpstr>
      <vt:lpstr>Funeral Sermon For Dorcas</vt:lpstr>
      <vt:lpstr>Funeral Sermon For Dorcas</vt:lpstr>
      <vt:lpstr>Funeral Sermon For Dorcas</vt:lpstr>
      <vt:lpstr>Funeral Sermon For Dorcas</vt:lpstr>
      <vt:lpstr>Funeral Sermon For Dorcas</vt:lpstr>
      <vt:lpstr>Funeral Sermon For Dorcas</vt:lpstr>
      <vt:lpstr>Funeral Sermon For Dorcas</vt:lpstr>
      <vt:lpstr>Funeral Sermon For Dorcas</vt:lpstr>
      <vt:lpstr>Funeral Sermon For Dorcas</vt:lpstr>
      <vt:lpstr>Funeral Sermon For Dorcas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Funeral Sermon For Dorcas</dc:title>
  <dc:creator>mgalloway2715@gmail.com</dc:creator>
  <cp:lastModifiedBy>Richard Lidh</cp:lastModifiedBy>
  <cp:revision>5</cp:revision>
  <cp:lastPrinted>2022-03-14T02:45:12Z</cp:lastPrinted>
  <dcterms:created xsi:type="dcterms:W3CDTF">2022-03-13T00:09:24Z</dcterms:created>
  <dcterms:modified xsi:type="dcterms:W3CDTF">2022-03-14T02:45:35Z</dcterms:modified>
</cp:coreProperties>
</file>